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98" r:id="rId5"/>
    <p:sldId id="281" r:id="rId6"/>
    <p:sldId id="283" r:id="rId7"/>
    <p:sldId id="288" r:id="rId8"/>
    <p:sldId id="289" r:id="rId9"/>
    <p:sldId id="290" r:id="rId10"/>
    <p:sldId id="291" r:id="rId11"/>
    <p:sldId id="265" r:id="rId12"/>
  </p:sldIdLst>
  <p:sldSz cx="9753600" cy="7315200"/>
  <p:notesSz cx="9753600" cy="73152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307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BB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66" autoAdjust="0"/>
    <p:restoredTop sz="84487" autoAdjust="0"/>
  </p:normalViewPr>
  <p:slideViewPr>
    <p:cSldViewPr>
      <p:cViewPr varScale="1">
        <p:scale>
          <a:sx n="103" d="100"/>
          <a:sy n="103" d="100"/>
        </p:scale>
        <p:origin x="2248" y="168"/>
      </p:cViewPr>
      <p:guideLst>
        <p:guide orient="horz" pos="2880"/>
        <p:guide pos="30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tif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25925" cy="366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524500" y="0"/>
            <a:ext cx="4227513" cy="366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D7990B-9C4A-4A17-A46A-4AD6F496FEFD}" type="datetimeFigureOut">
              <a:rPr lang="zh-CN" altLang="en-US" smtClean="0"/>
              <a:t>2019/5/1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230563" y="914400"/>
            <a:ext cx="3292475" cy="2468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74725" y="3521075"/>
            <a:ext cx="7804150" cy="28797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6948488"/>
            <a:ext cx="4225925" cy="366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524500" y="6948488"/>
            <a:ext cx="4227513" cy="366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88CCF5-F267-490C-A846-6718F61A6A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22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88CCF5-F267-490C-A846-6718F61A6A9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0577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88CCF5-F267-490C-A846-6718F61A6A9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190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88CCF5-F267-490C-A846-6718F61A6A9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302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88CCF5-F267-490C-A846-6718F61A6A9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152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88CCF5-F267-490C-A846-6718F61A6A9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6927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88CCF5-F267-490C-A846-6718F61A6A9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914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88CCF5-F267-490C-A846-6718F61A6A9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832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88CCF5-F267-490C-A846-6718F61A6A9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382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88CCF5-F267-490C-A846-6718F61A6A9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1160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88CCF5-F267-490C-A846-6718F61A6A9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983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31520" y="2267712"/>
            <a:ext cx="8290560" cy="15361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463040" y="4096512"/>
            <a:ext cx="6827520" cy="1828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zh-CN" altLang="en-US" spc="-125" smtClean="0"/>
              <a:t>第</a:t>
            </a:r>
            <a:r>
              <a:rPr lang="en-US" altLang="zh-CN" spc="-125" smtClean="0"/>
              <a:t>9</a:t>
            </a:r>
            <a:r>
              <a:rPr lang="zh-CN" altLang="en-US" spc="-125" smtClean="0"/>
              <a:t>组 </a:t>
            </a:r>
            <a:r>
              <a:rPr lang="en-US" altLang="zh-CN" spc="-125" smtClean="0"/>
              <a:t>| </a:t>
            </a:r>
            <a:r>
              <a:rPr lang="zh-CN" altLang="en-US" spc="-125" smtClean="0"/>
              <a:t>吴以朋（组长） 崔鑫 傅一苇 刘睿 谢睿勋 张鸿轩 张育萌 邹晓敏</a:t>
            </a:r>
            <a:endParaRPr spc="-19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BCB72-100E-46B1-972F-EFA5A18E8771}" type="datetime1">
              <a:rPr lang="en-US" altLang="zh-CN" smtClean="0"/>
              <a:t>5/1/19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50" b="1" i="0">
                <a:solidFill>
                  <a:srgbClr val="21212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9100" b="1" i="0">
                <a:solidFill>
                  <a:srgbClr val="EDBB2C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zh-CN" altLang="en-US" spc="-125" smtClean="0"/>
              <a:t>第</a:t>
            </a:r>
            <a:r>
              <a:rPr lang="en-US" altLang="zh-CN" spc="-125" smtClean="0"/>
              <a:t>9</a:t>
            </a:r>
            <a:r>
              <a:rPr lang="zh-CN" altLang="en-US" spc="-125" smtClean="0"/>
              <a:t>组 </a:t>
            </a:r>
            <a:r>
              <a:rPr lang="en-US" altLang="zh-CN" spc="-125" smtClean="0"/>
              <a:t>| </a:t>
            </a:r>
            <a:r>
              <a:rPr lang="zh-CN" altLang="en-US" spc="-125" smtClean="0"/>
              <a:t>吴以朋（组长） 崔鑫 傅一苇 刘睿 谢睿勋 张鸿轩 张育萌 邹晓敏</a:t>
            </a:r>
            <a:endParaRPr spc="-19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4E5FD-9627-41BF-AA8F-808D7C7A15B5}" type="datetime1">
              <a:rPr lang="en-US" altLang="zh-CN" smtClean="0"/>
              <a:t>5/1/19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50" b="1" i="0">
                <a:solidFill>
                  <a:srgbClr val="21212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87680" y="1682496"/>
            <a:ext cx="4242816" cy="48280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023104" y="1682496"/>
            <a:ext cx="4242816" cy="48280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zh-CN" altLang="en-US" spc="-125" smtClean="0"/>
              <a:t>第</a:t>
            </a:r>
            <a:r>
              <a:rPr lang="en-US" altLang="zh-CN" spc="-125" smtClean="0"/>
              <a:t>9</a:t>
            </a:r>
            <a:r>
              <a:rPr lang="zh-CN" altLang="en-US" spc="-125" smtClean="0"/>
              <a:t>组 </a:t>
            </a:r>
            <a:r>
              <a:rPr lang="en-US" altLang="zh-CN" spc="-125" smtClean="0"/>
              <a:t>| </a:t>
            </a:r>
            <a:r>
              <a:rPr lang="zh-CN" altLang="en-US" spc="-125" smtClean="0"/>
              <a:t>吴以朋（组长） 崔鑫 傅一苇 刘睿 谢睿勋 张鸿轩 张育萌 邹晓敏</a:t>
            </a:r>
            <a:endParaRPr spc="-195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D8D839-F581-4887-9487-72C0B6828890}" type="datetime1">
              <a:rPr lang="en-US" altLang="zh-CN" smtClean="0"/>
              <a:t>5/1/19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9753600" cy="73151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93" y="6286500"/>
            <a:ext cx="9753600" cy="1028700"/>
          </a:xfrm>
          <a:custGeom>
            <a:avLst/>
            <a:gdLst/>
            <a:ahLst/>
            <a:cxnLst/>
            <a:rect l="l" t="t" r="r" b="b"/>
            <a:pathLst>
              <a:path w="9753600" h="1028700">
                <a:moveTo>
                  <a:pt x="0" y="0"/>
                </a:moveTo>
                <a:lnTo>
                  <a:pt x="9753405" y="0"/>
                </a:lnTo>
                <a:lnTo>
                  <a:pt x="9753405" y="1028699"/>
                </a:lnTo>
                <a:lnTo>
                  <a:pt x="0" y="1028699"/>
                </a:lnTo>
                <a:lnTo>
                  <a:pt x="0" y="0"/>
                </a:lnTo>
                <a:close/>
              </a:path>
            </a:pathLst>
          </a:custGeom>
          <a:solidFill>
            <a:srgbClr val="EDBB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950" b="1" i="0">
                <a:solidFill>
                  <a:srgbClr val="21212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zh-CN" altLang="en-US" spc="-125" smtClean="0"/>
              <a:t>第</a:t>
            </a:r>
            <a:r>
              <a:rPr lang="en-US" altLang="zh-CN" spc="-125" smtClean="0"/>
              <a:t>9</a:t>
            </a:r>
            <a:r>
              <a:rPr lang="zh-CN" altLang="en-US" spc="-125" smtClean="0"/>
              <a:t>组 </a:t>
            </a:r>
            <a:r>
              <a:rPr lang="en-US" altLang="zh-CN" spc="-125" smtClean="0"/>
              <a:t>| </a:t>
            </a:r>
            <a:r>
              <a:rPr lang="zh-CN" altLang="en-US" spc="-125" smtClean="0"/>
              <a:t>吴以朋（组长） 崔鑫 傅一苇 刘睿 谢睿勋 张鸿轩 张育萌 邹晓敏</a:t>
            </a:r>
            <a:endParaRPr spc="-195"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ECA61-53B8-4C99-B352-D7955F5FAC43}" type="datetime1">
              <a:rPr lang="en-US" altLang="zh-CN" smtClean="0"/>
              <a:t>5/1/19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zh-CN" altLang="en-US" spc="-125" smtClean="0"/>
              <a:t>第</a:t>
            </a:r>
            <a:r>
              <a:rPr lang="en-US" altLang="zh-CN" spc="-125" smtClean="0"/>
              <a:t>9</a:t>
            </a:r>
            <a:r>
              <a:rPr lang="zh-CN" altLang="en-US" spc="-125" smtClean="0"/>
              <a:t>组 </a:t>
            </a:r>
            <a:r>
              <a:rPr lang="en-US" altLang="zh-CN" spc="-125" smtClean="0"/>
              <a:t>| </a:t>
            </a:r>
            <a:r>
              <a:rPr lang="zh-CN" altLang="en-US" spc="-125" smtClean="0"/>
              <a:t>吴以朋（组长） 崔鑫 傅一苇 刘睿 谢睿勋 张鸿轩 张育萌 邹晓敏</a:t>
            </a:r>
            <a:endParaRPr spc="-195"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D8BB5-94C0-44B8-A405-EE3735EB2096}" type="datetime1">
              <a:rPr lang="en-US" altLang="zh-CN" smtClean="0"/>
              <a:t>5/1/19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44599" y="2387409"/>
            <a:ext cx="4764405" cy="3232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1" i="0">
                <a:solidFill>
                  <a:srgbClr val="212121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44599" y="2652439"/>
            <a:ext cx="5139055" cy="26238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100" b="1" i="0">
                <a:solidFill>
                  <a:srgbClr val="EDBB2C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44499" y="6700439"/>
            <a:ext cx="4949825" cy="23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1" i="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zh-CN" altLang="en-US" spc="-125" smtClean="0"/>
              <a:t>第</a:t>
            </a:r>
            <a:r>
              <a:rPr lang="en-US" altLang="zh-CN" spc="-125" smtClean="0"/>
              <a:t>9</a:t>
            </a:r>
            <a:r>
              <a:rPr lang="zh-CN" altLang="en-US" spc="-125" smtClean="0"/>
              <a:t>组 </a:t>
            </a:r>
            <a:r>
              <a:rPr lang="en-US" altLang="zh-CN" spc="-125" smtClean="0"/>
              <a:t>| </a:t>
            </a:r>
            <a:r>
              <a:rPr lang="zh-CN" altLang="en-US" spc="-125" smtClean="0"/>
              <a:t>吴以朋（组长） 崔鑫 傅一苇 刘睿 谢睿勋 张鸿轩 张育萌 邹晓敏</a:t>
            </a:r>
            <a:endParaRPr spc="-195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87680" y="6803136"/>
            <a:ext cx="2243328" cy="365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65660-1302-4338-A49C-8BF17DEB44FA}" type="datetime1">
              <a:rPr lang="en-US" altLang="zh-CN" smtClean="0"/>
              <a:t>5/1/19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022592" y="6803136"/>
            <a:ext cx="224332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iming>
    <p:tnLst>
      <p:par>
        <p:cTn id="1" dur="indefinite" restart="never" nodeType="tmRoot"/>
      </p:par>
    </p:tnLst>
  </p:timing>
  <p:hf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3.tif"/><Relationship Id="rId5" Type="http://schemas.openxmlformats.org/officeDocument/2006/relationships/image" Target="../media/image4.jpeg"/><Relationship Id="rId6" Type="http://schemas.openxmlformats.org/officeDocument/2006/relationships/image" Target="../media/image5.jpeg"/><Relationship Id="rId7" Type="http://schemas.openxmlformats.org/officeDocument/2006/relationships/image" Target="../media/image6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7.jpe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685800" y="1323915"/>
            <a:ext cx="7347762" cy="3858749"/>
          </a:xfrm>
          <a:prstGeom prst="rect">
            <a:avLst/>
          </a:prstGeom>
        </p:spPr>
        <p:txBody>
          <a:bodyPr vert="horz" wrap="square" lIns="0" tIns="201930" rIns="0" bIns="0" rtlCol="0">
            <a:spAutoFit/>
          </a:bodyPr>
          <a:lstStyle/>
          <a:p>
            <a:pPr marL="12700" marR="5080" algn="l">
              <a:lnSpc>
                <a:spcPts val="9520"/>
              </a:lnSpc>
            </a:pPr>
            <a:r>
              <a:rPr lang="en-US" altLang="zh-CN" sz="8800" spc="-100" dirty="0" smtClean="0">
                <a:latin typeface="+mj-lt"/>
                <a:ea typeface="黑体" panose="02010609060101010101" pitchFamily="49" charset="-122"/>
              </a:rPr>
              <a:t>Ice</a:t>
            </a:r>
            <a:r>
              <a:rPr lang="zh-CN" altLang="en-US" sz="8800" spc="-100" dirty="0" smtClean="0">
                <a:latin typeface="+mj-lt"/>
                <a:ea typeface="黑体" panose="02010609060101010101" pitchFamily="49" charset="-122"/>
              </a:rPr>
              <a:t> </a:t>
            </a:r>
            <a:r>
              <a:rPr lang="en-US" altLang="zh-CN" sz="8800" spc="-100" dirty="0" smtClean="0">
                <a:latin typeface="+mj-lt"/>
                <a:ea typeface="黑体" panose="02010609060101010101" pitchFamily="49" charset="-122"/>
              </a:rPr>
              <a:t>Detection</a:t>
            </a:r>
            <a:r>
              <a:rPr lang="zh-CN" altLang="en-US" sz="8800" spc="-100" dirty="0" smtClean="0">
                <a:latin typeface="+mj-lt"/>
                <a:ea typeface="黑体" panose="02010609060101010101" pitchFamily="49" charset="-122"/>
              </a:rPr>
              <a:t> </a:t>
            </a:r>
            <a:r>
              <a:rPr lang="en-US" altLang="zh-CN" sz="8800" spc="-100" dirty="0" smtClean="0">
                <a:latin typeface="+mj-lt"/>
                <a:ea typeface="黑体" panose="02010609060101010101" pitchFamily="49" charset="-122"/>
              </a:rPr>
              <a:t>on</a:t>
            </a:r>
            <a:r>
              <a:rPr lang="zh-CN" altLang="en-US" sz="8800" spc="-100" dirty="0" smtClean="0">
                <a:latin typeface="+mj-lt"/>
                <a:ea typeface="黑体" panose="02010609060101010101" pitchFamily="49" charset="-122"/>
              </a:rPr>
              <a:t> </a:t>
            </a:r>
            <a:endParaRPr lang="en-US" altLang="zh-CN" sz="8800" spc="-100" dirty="0" smtClean="0">
              <a:latin typeface="+mj-lt"/>
              <a:ea typeface="黑体" panose="02010609060101010101" pitchFamily="49" charset="-122"/>
            </a:endParaRPr>
          </a:p>
          <a:p>
            <a:pPr marL="12700" marR="5080" algn="l">
              <a:lnSpc>
                <a:spcPts val="9520"/>
              </a:lnSpc>
            </a:pPr>
            <a:r>
              <a:rPr lang="en-US" altLang="zh-CN" sz="8800" spc="-100" dirty="0" smtClean="0">
                <a:latin typeface="+mj-lt"/>
                <a:ea typeface="黑体" panose="02010609060101010101" pitchFamily="49" charset="-122"/>
              </a:rPr>
              <a:t>Fan</a:t>
            </a:r>
            <a:r>
              <a:rPr lang="zh-CN" altLang="en-US" sz="8800" spc="-100" dirty="0" smtClean="0">
                <a:latin typeface="+mj-lt"/>
                <a:ea typeface="黑体" panose="02010609060101010101" pitchFamily="49" charset="-122"/>
              </a:rPr>
              <a:t> </a:t>
            </a:r>
            <a:r>
              <a:rPr lang="en-US" altLang="zh-CN" sz="8800" spc="-100" dirty="0" smtClean="0">
                <a:latin typeface="+mj-lt"/>
                <a:ea typeface="黑体" panose="02010609060101010101" pitchFamily="49" charset="-122"/>
              </a:rPr>
              <a:t>Blade</a:t>
            </a:r>
            <a:endParaRPr sz="8800" spc="-100" dirty="0">
              <a:latin typeface="+mj-lt"/>
              <a:ea typeface="黑体" panose="02010609060101010101" pitchFamily="49" charset="-122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52054" y="2514600"/>
            <a:ext cx="6629400" cy="303204"/>
          </a:xfrm>
          <a:custGeom>
            <a:avLst/>
            <a:gdLst/>
            <a:ahLst/>
            <a:cxnLst/>
            <a:rect l="l" t="t" r="r" b="b"/>
            <a:pathLst>
              <a:path w="3409315">
                <a:moveTo>
                  <a:pt x="0" y="0"/>
                </a:moveTo>
                <a:lnTo>
                  <a:pt x="3408965" y="0"/>
                </a:lnTo>
              </a:path>
            </a:pathLst>
          </a:custGeom>
          <a:ln w="38100">
            <a:solidFill>
              <a:srgbClr val="EDBB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457200" y="6722706"/>
            <a:ext cx="6489701" cy="270587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组 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吴以朋（组长） 崔鑫 傅一苇 刘睿 谢睿勋 张鸿轩 张育萌 邹晓敏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63"/>
          <a:stretch/>
        </p:blipFill>
        <p:spPr>
          <a:xfrm>
            <a:off x="5496425" y="3048000"/>
            <a:ext cx="2048427" cy="2134664"/>
          </a:xfrm>
          <a:prstGeom prst="rect">
            <a:avLst/>
          </a:prstGeom>
        </p:spPr>
      </p:pic>
      <p:sp>
        <p:nvSpPr>
          <p:cNvPr id="2" name="灯片编号占位符 1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1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79"/>
    </mc:Choice>
    <mc:Fallback xmlns="">
      <p:transition spd="slow" advTm="5879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下载 (3)"/>
          <p:cNvPicPr/>
          <p:nvPr/>
        </p:nvPicPr>
        <p:blipFill>
          <a:blip r:embed="rId3"/>
          <a:stretch>
            <a:fillRect/>
          </a:stretch>
        </p:blipFill>
        <p:spPr>
          <a:xfrm>
            <a:off x="4277119" y="3551487"/>
            <a:ext cx="3657599" cy="2759627"/>
          </a:xfrm>
          <a:prstGeom prst="rect">
            <a:avLst/>
          </a:prstGeom>
        </p:spPr>
      </p:pic>
      <p:pic>
        <p:nvPicPr>
          <p:cNvPr id="11" name="图片 10" descr="下载 (1)"/>
          <p:cNvPicPr/>
          <p:nvPr/>
        </p:nvPicPr>
        <p:blipFill>
          <a:blip r:embed="rId4"/>
          <a:stretch>
            <a:fillRect/>
          </a:stretch>
        </p:blipFill>
        <p:spPr>
          <a:xfrm>
            <a:off x="399429" y="3549821"/>
            <a:ext cx="3740944" cy="2762960"/>
          </a:xfrm>
          <a:prstGeom prst="rect">
            <a:avLst/>
          </a:prstGeom>
        </p:spPr>
      </p:pic>
      <p:sp>
        <p:nvSpPr>
          <p:cNvPr id="12" name="object 3"/>
          <p:cNvSpPr/>
          <p:nvPr/>
        </p:nvSpPr>
        <p:spPr>
          <a:xfrm>
            <a:off x="193" y="6400800"/>
            <a:ext cx="9753600" cy="914400"/>
          </a:xfrm>
          <a:custGeom>
            <a:avLst/>
            <a:gdLst/>
            <a:ahLst/>
            <a:cxnLst/>
            <a:rect l="l" t="t" r="r" b="b"/>
            <a:pathLst>
              <a:path w="9753600" h="1047750">
                <a:moveTo>
                  <a:pt x="0" y="0"/>
                </a:moveTo>
                <a:lnTo>
                  <a:pt x="9753405" y="0"/>
                </a:lnTo>
                <a:lnTo>
                  <a:pt x="9753405" y="1047749"/>
                </a:lnTo>
                <a:lnTo>
                  <a:pt x="0" y="1047749"/>
                </a:lnTo>
                <a:lnTo>
                  <a:pt x="0" y="0"/>
                </a:lnTo>
                <a:close/>
              </a:path>
            </a:pathLst>
          </a:custGeom>
          <a:solidFill>
            <a:srgbClr val="EDBB2C"/>
          </a:solid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19" name="object 3"/>
          <p:cNvSpPr/>
          <p:nvPr/>
        </p:nvSpPr>
        <p:spPr>
          <a:xfrm>
            <a:off x="399429" y="1333266"/>
            <a:ext cx="2496171" cy="114534"/>
          </a:xfrm>
          <a:custGeom>
            <a:avLst/>
            <a:gdLst/>
            <a:ahLst/>
            <a:cxnLst/>
            <a:rect l="l" t="t" r="r" b="b"/>
            <a:pathLst>
              <a:path w="3413760">
                <a:moveTo>
                  <a:pt x="0" y="0"/>
                </a:moveTo>
                <a:lnTo>
                  <a:pt x="3413601" y="0"/>
                </a:lnTo>
              </a:path>
            </a:pathLst>
          </a:custGeom>
          <a:ln w="38100">
            <a:solidFill>
              <a:srgbClr val="EDBB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5"/>
          <p:cNvSpPr txBox="1"/>
          <p:nvPr/>
        </p:nvSpPr>
        <p:spPr>
          <a:xfrm>
            <a:off x="415905" y="576969"/>
            <a:ext cx="2521744" cy="1512594"/>
          </a:xfrm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31750">
              <a:lnSpc>
                <a:spcPct val="100000"/>
              </a:lnSpc>
              <a:spcBef>
                <a:spcPts val="550"/>
              </a:spcBef>
            </a:pPr>
            <a:r>
              <a:rPr lang="en-US" altLang="zh-CN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Early-Warning</a:t>
            </a:r>
            <a:r>
              <a:rPr lang="zh-CN" altLang="en-US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endParaRPr sz="48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950603"/>
              </p:ext>
            </p:extLst>
          </p:nvPr>
        </p:nvGraphicFramePr>
        <p:xfrm>
          <a:off x="4191001" y="1381418"/>
          <a:ext cx="4219348" cy="14225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4837">
                  <a:extLst>
                    <a:ext uri="{9D8B030D-6E8A-4147-A177-3AD203B41FA5}">
                      <a16:colId xmlns:a16="http://schemas.microsoft.com/office/drawing/2014/main" xmlns="" val="2590919391"/>
                    </a:ext>
                  </a:extLst>
                </a:gridCol>
                <a:gridCol w="1054837">
                  <a:extLst>
                    <a:ext uri="{9D8B030D-6E8A-4147-A177-3AD203B41FA5}">
                      <a16:colId xmlns:a16="http://schemas.microsoft.com/office/drawing/2014/main" xmlns="" val="974400840"/>
                    </a:ext>
                  </a:extLst>
                </a:gridCol>
                <a:gridCol w="1054837">
                  <a:extLst>
                    <a:ext uri="{9D8B030D-6E8A-4147-A177-3AD203B41FA5}">
                      <a16:colId xmlns:a16="http://schemas.microsoft.com/office/drawing/2014/main" xmlns="" val="1201828746"/>
                    </a:ext>
                  </a:extLst>
                </a:gridCol>
                <a:gridCol w="1054837">
                  <a:extLst>
                    <a:ext uri="{9D8B030D-6E8A-4147-A177-3AD203B41FA5}">
                      <a16:colId xmlns:a16="http://schemas.microsoft.com/office/drawing/2014/main" xmlns="" val="591948810"/>
                    </a:ext>
                  </a:extLst>
                </a:gridCol>
              </a:tblGrid>
              <a:tr h="35564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Threshold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Accuracy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Recall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F1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extLst>
                  <a:ext uri="{0D108BD9-81ED-4DB2-BD59-A6C34878D82A}">
                    <a16:rowId xmlns:a16="http://schemas.microsoft.com/office/drawing/2014/main" xmlns="" val="4002980518"/>
                  </a:ext>
                </a:extLst>
              </a:tr>
              <a:tr h="35564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0.5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0.8939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0.9540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0.9135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extLst>
                  <a:ext uri="{0D108BD9-81ED-4DB2-BD59-A6C34878D82A}">
                    <a16:rowId xmlns:a16="http://schemas.microsoft.com/office/drawing/2014/main" xmlns="" val="3369938881"/>
                  </a:ext>
                </a:extLst>
              </a:tr>
              <a:tr h="35564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0.55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0.8933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0.9028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0.9085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extLst>
                  <a:ext uri="{0D108BD9-81ED-4DB2-BD59-A6C34878D82A}">
                    <a16:rowId xmlns:a16="http://schemas.microsoft.com/office/drawing/2014/main" xmlns="" val="2161074889"/>
                  </a:ext>
                </a:extLst>
              </a:tr>
              <a:tr h="35564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0.6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0.8719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0.8311</a:t>
                      </a:r>
                      <a:endParaRPr lang="en-US" sz="1600" dirty="0"/>
                    </a:p>
                  </a:txBody>
                  <a:tcPr marL="97536" marR="97536" marT="48768" marB="48768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0.8840</a:t>
                      </a:r>
                    </a:p>
                  </a:txBody>
                  <a:tcPr marL="97536" marR="97536" marT="48768" marB="48768"/>
                </a:tc>
                <a:extLst>
                  <a:ext uri="{0D108BD9-81ED-4DB2-BD59-A6C34878D82A}">
                    <a16:rowId xmlns:a16="http://schemas.microsoft.com/office/drawing/2014/main" xmlns="" val="3703653072"/>
                  </a:ext>
                </a:extLst>
              </a:tr>
            </a:tbl>
          </a:graphicData>
        </a:graphic>
      </p:graphicFrame>
      <p:sp>
        <p:nvSpPr>
          <p:cNvPr id="3" name="灯片编号占位符 2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803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201930" rIns="0" bIns="0" rtlCol="0">
            <a:spAutoFit/>
          </a:bodyPr>
          <a:lstStyle/>
          <a:p>
            <a:pPr marL="12700" marR="5080">
              <a:lnSpc>
                <a:spcPts val="9520"/>
              </a:lnSpc>
              <a:spcBef>
                <a:spcPts val="1590"/>
              </a:spcBef>
            </a:pPr>
            <a:r>
              <a:rPr spc="-1165" dirty="0"/>
              <a:t>T</a:t>
            </a:r>
            <a:r>
              <a:rPr spc="-1375" dirty="0"/>
              <a:t> </a:t>
            </a:r>
            <a:r>
              <a:rPr spc="-605" dirty="0"/>
              <a:t>H</a:t>
            </a:r>
            <a:r>
              <a:rPr spc="-1375" dirty="0"/>
              <a:t> </a:t>
            </a:r>
            <a:r>
              <a:rPr spc="-495" dirty="0"/>
              <a:t>A</a:t>
            </a:r>
            <a:r>
              <a:rPr spc="-1375" dirty="0"/>
              <a:t> </a:t>
            </a:r>
            <a:r>
              <a:rPr spc="-90" dirty="0"/>
              <a:t>N</a:t>
            </a:r>
            <a:r>
              <a:rPr spc="-1375" dirty="0"/>
              <a:t> </a:t>
            </a:r>
            <a:r>
              <a:rPr spc="-290" dirty="0"/>
              <a:t>K  </a:t>
            </a:r>
            <a:r>
              <a:rPr spc="-395" dirty="0"/>
              <a:t>Y</a:t>
            </a:r>
            <a:r>
              <a:rPr spc="-1360" dirty="0"/>
              <a:t> </a:t>
            </a:r>
            <a:r>
              <a:rPr spc="-705" dirty="0"/>
              <a:t>O</a:t>
            </a:r>
            <a:r>
              <a:rPr spc="-1360" dirty="0"/>
              <a:t> </a:t>
            </a:r>
            <a:r>
              <a:rPr spc="-600" dirty="0"/>
              <a:t>U</a:t>
            </a:r>
            <a:r>
              <a:rPr spc="-1360" dirty="0"/>
              <a:t> </a:t>
            </a:r>
            <a:r>
              <a:rPr spc="175" dirty="0"/>
              <a:t>!</a:t>
            </a:r>
          </a:p>
        </p:txBody>
      </p:sp>
      <p:sp>
        <p:nvSpPr>
          <p:cNvPr id="6" name="object 6"/>
          <p:cNvSpPr/>
          <p:nvPr/>
        </p:nvSpPr>
        <p:spPr>
          <a:xfrm>
            <a:off x="1244599" y="2514600"/>
            <a:ext cx="4775201" cy="76200"/>
          </a:xfrm>
          <a:custGeom>
            <a:avLst/>
            <a:gdLst/>
            <a:ahLst/>
            <a:cxnLst/>
            <a:rect l="l" t="t" r="r" b="b"/>
            <a:pathLst>
              <a:path w="3409315">
                <a:moveTo>
                  <a:pt x="0" y="0"/>
                </a:moveTo>
                <a:lnTo>
                  <a:pt x="3408965" y="0"/>
                </a:lnTo>
              </a:path>
            </a:pathLst>
          </a:custGeom>
          <a:ln w="38100">
            <a:solidFill>
              <a:srgbClr val="EDBB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/>
          <p:cNvSpPr/>
          <p:nvPr/>
        </p:nvSpPr>
        <p:spPr>
          <a:xfrm>
            <a:off x="193" y="6400800"/>
            <a:ext cx="9753600" cy="914400"/>
          </a:xfrm>
          <a:custGeom>
            <a:avLst/>
            <a:gdLst/>
            <a:ahLst/>
            <a:cxnLst/>
            <a:rect l="l" t="t" r="r" b="b"/>
            <a:pathLst>
              <a:path w="9753600" h="1047750">
                <a:moveTo>
                  <a:pt x="0" y="0"/>
                </a:moveTo>
                <a:lnTo>
                  <a:pt x="9753405" y="0"/>
                </a:lnTo>
                <a:lnTo>
                  <a:pt x="9753405" y="1047749"/>
                </a:lnTo>
                <a:lnTo>
                  <a:pt x="0" y="1047749"/>
                </a:lnTo>
                <a:lnTo>
                  <a:pt x="0" y="0"/>
                </a:lnTo>
                <a:close/>
              </a:path>
            </a:pathLst>
          </a:custGeom>
          <a:solidFill>
            <a:srgbClr val="EDBB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11</a:t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324600" y="949529"/>
            <a:ext cx="3276600" cy="773930"/>
          </a:xfrm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0"/>
              </a:spcBef>
            </a:pPr>
            <a:r>
              <a:rPr lang="en-US" altLang="zh-CN" sz="4800" spc="-409" smtClean="0">
                <a:solidFill>
                  <a:srgbClr val="EDBB2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Background</a:t>
            </a:r>
            <a:endParaRPr sz="48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object 5"/>
          <p:cNvSpPr/>
          <p:nvPr/>
        </p:nvSpPr>
        <p:spPr>
          <a:xfrm flipV="1">
            <a:off x="6911973" y="1810098"/>
            <a:ext cx="2302117" cy="45719"/>
          </a:xfrm>
          <a:custGeom>
            <a:avLst/>
            <a:gdLst/>
            <a:ahLst/>
            <a:cxnLst/>
            <a:rect l="l" t="t" r="r" b="b"/>
            <a:pathLst>
              <a:path w="3413759">
                <a:moveTo>
                  <a:pt x="0" y="0"/>
                </a:moveTo>
                <a:lnTo>
                  <a:pt x="3413601" y="0"/>
                </a:lnTo>
              </a:path>
            </a:pathLst>
          </a:custGeom>
          <a:ln w="38100">
            <a:solidFill>
              <a:srgbClr val="EDBB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911975" y="2081445"/>
            <a:ext cx="2506345" cy="3066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marR="5080" indent="-285750">
              <a:lnSpc>
                <a:spcPct val="115399"/>
              </a:lnSpc>
              <a:spcBef>
                <a:spcPts val="100"/>
              </a:spcBef>
              <a:buFont typeface="Wingdings" panose="05000000000000000000" pitchFamily="2" charset="2"/>
              <a:buChar char="p"/>
            </a:pPr>
            <a:r>
              <a:rPr lang="en-US" altLang="zh-CN" spc="65" dirty="0" smtClean="0">
                <a:solidFill>
                  <a:srgbClr val="21212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Problems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922214"/>
            <a:ext cx="4298248" cy="3566384"/>
          </a:xfrm>
          <a:prstGeom prst="rect">
            <a:avLst/>
          </a:prstGeom>
        </p:spPr>
      </p:pic>
      <p:sp>
        <p:nvSpPr>
          <p:cNvPr id="15" name="object 11"/>
          <p:cNvSpPr txBox="1"/>
          <p:nvPr/>
        </p:nvSpPr>
        <p:spPr>
          <a:xfrm>
            <a:off x="6911974" y="3572705"/>
            <a:ext cx="2506345" cy="3066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marR="5080" indent="-285750">
              <a:lnSpc>
                <a:spcPct val="115399"/>
              </a:lnSpc>
              <a:spcBef>
                <a:spcPts val="100"/>
              </a:spcBef>
              <a:buFont typeface="Wingdings" panose="05000000000000000000" pitchFamily="2" charset="2"/>
              <a:buChar char="p"/>
            </a:pPr>
            <a:r>
              <a:rPr lang="en-US" altLang="zh-CN" spc="65" dirty="0" smtClean="0">
                <a:solidFill>
                  <a:srgbClr val="21212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/>
              </a:rPr>
              <a:t>Safety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4564797"/>
            <a:ext cx="1709446" cy="168360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7" r="9450"/>
          <a:stretch/>
        </p:blipFill>
        <p:spPr>
          <a:xfrm>
            <a:off x="409878" y="4561272"/>
            <a:ext cx="1828800" cy="1678575"/>
          </a:xfrm>
          <a:prstGeom prst="rect">
            <a:avLst/>
          </a:prstGeom>
        </p:spPr>
      </p:pic>
      <p:sp>
        <p:nvSpPr>
          <p:cNvPr id="21" name="object 7"/>
          <p:cNvSpPr txBox="1">
            <a:spLocks noGrp="1"/>
          </p:cNvSpPr>
          <p:nvPr>
            <p:ph type="ftr" sz="quarter" idx="5"/>
          </p:nvPr>
        </p:nvSpPr>
        <p:spPr>
          <a:xfrm>
            <a:off x="457200" y="6722706"/>
            <a:ext cx="6489701" cy="270587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组 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吴以朋（组长） 崔鑫 傅一苇 刘睿 谢睿勋 张鸿轩 张育萌 邹晓敏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2" r="4505" b="5276"/>
          <a:stretch/>
        </p:blipFill>
        <p:spPr>
          <a:xfrm>
            <a:off x="4775455" y="4572000"/>
            <a:ext cx="1747669" cy="1672574"/>
          </a:xfrm>
          <a:prstGeom prst="rect">
            <a:avLst/>
          </a:prstGeom>
        </p:spPr>
      </p:pic>
      <p:sp>
        <p:nvSpPr>
          <p:cNvPr id="17" name="灯片编号占位符 1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2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39"/>
    </mc:Choice>
    <mc:Fallback xmlns="">
      <p:transition spd="slow" advTm="21539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34" y="342898"/>
            <a:ext cx="9753600" cy="6400799"/>
          </a:xfrm>
          <a:prstGeom prst="rect">
            <a:avLst/>
          </a:prstGeom>
        </p:spPr>
      </p:pic>
      <p:sp>
        <p:nvSpPr>
          <p:cNvPr id="5" name="object 5"/>
          <p:cNvSpPr/>
          <p:nvPr/>
        </p:nvSpPr>
        <p:spPr>
          <a:xfrm>
            <a:off x="288800" y="1075352"/>
            <a:ext cx="6572193" cy="4935893"/>
          </a:xfrm>
          <a:custGeom>
            <a:avLst/>
            <a:gdLst/>
            <a:ahLst/>
            <a:cxnLst/>
            <a:rect l="l" t="t" r="r" b="b"/>
            <a:pathLst>
              <a:path w="5819775" h="3086100">
                <a:moveTo>
                  <a:pt x="0" y="0"/>
                </a:moveTo>
                <a:lnTo>
                  <a:pt x="5819660" y="0"/>
                </a:lnTo>
                <a:lnTo>
                  <a:pt x="5819660" y="3086099"/>
                </a:lnTo>
                <a:lnTo>
                  <a:pt x="0" y="3086099"/>
                </a:lnTo>
                <a:lnTo>
                  <a:pt x="0" y="0"/>
                </a:lnTo>
                <a:close/>
              </a:path>
            </a:pathLst>
          </a:custGeom>
          <a:solidFill>
            <a:srgbClr val="EDBB2C">
              <a:alpha val="85000"/>
            </a:srgb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/>
          <p:nvPr/>
        </p:nvSpPr>
        <p:spPr>
          <a:xfrm>
            <a:off x="408708" y="2124612"/>
            <a:ext cx="6331530" cy="224828"/>
          </a:xfrm>
          <a:custGeom>
            <a:avLst/>
            <a:gdLst/>
            <a:ahLst/>
            <a:cxnLst/>
            <a:rect l="l" t="t" r="r" b="b"/>
            <a:pathLst>
              <a:path w="3413760">
                <a:moveTo>
                  <a:pt x="0" y="0"/>
                </a:moveTo>
                <a:lnTo>
                  <a:pt x="3413601" y="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7"/>
          <p:cNvSpPr txBox="1">
            <a:spLocks noGrp="1"/>
          </p:cNvSpPr>
          <p:nvPr>
            <p:ph type="ftr" sz="quarter" idx="5"/>
          </p:nvPr>
        </p:nvSpPr>
        <p:spPr>
          <a:xfrm>
            <a:off x="457200" y="6722706"/>
            <a:ext cx="6489701" cy="270587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0"/>
              </a:spcBef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组 </a:t>
            </a:r>
            <a:r>
              <a:rPr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吴以朋（组长） 崔鑫 傅一苇 刘睿 谢睿勋 张鸿轩 张育萌 邹晓敏</a:t>
            </a:r>
            <a:endParaRPr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83609" y="1724801"/>
            <a:ext cx="1932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SCADA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993410" y="1724801"/>
            <a:ext cx="1831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Ice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Test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右箭头 2"/>
          <p:cNvSpPr/>
          <p:nvPr/>
        </p:nvSpPr>
        <p:spPr>
          <a:xfrm>
            <a:off x="4725214" y="1841839"/>
            <a:ext cx="276905" cy="135256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25794" y="3362124"/>
            <a:ext cx="6027406" cy="799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Identify external factors associated with blade icing (meteorological conditions)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21040" y="4295851"/>
            <a:ext cx="5270159" cy="799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Establishing high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reliability blade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icing warning method</a:t>
            </a:r>
          </a:p>
        </p:txBody>
      </p:sp>
      <p:sp>
        <p:nvSpPr>
          <p:cNvPr id="24" name="矩形 23"/>
          <p:cNvSpPr/>
          <p:nvPr/>
        </p:nvSpPr>
        <p:spPr>
          <a:xfrm>
            <a:off x="521041" y="5198287"/>
            <a:ext cx="5951206" cy="799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Develop </a:t>
            </a:r>
            <a:r>
              <a:rPr lang="en-US" altLang="zh-CN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blade icing 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warning system and practical application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25794" y="2459688"/>
            <a:ext cx="6027406" cy="799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p"/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Exploring important monitoring parameters that can characterize fan blade icing</a:t>
            </a:r>
          </a:p>
        </p:txBody>
      </p:sp>
      <p:sp>
        <p:nvSpPr>
          <p:cNvPr id="17" name="灯片编号占位符 1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3</a:t>
            </a:fld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96"/>
    </mc:Choice>
    <mc:Fallback xmlns="">
      <p:transition spd="slow" advTm="13496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1737774"/>
            <a:ext cx="4495800" cy="4516497"/>
          </a:xfrm>
          <a:prstGeom prst="rect">
            <a:avLst/>
          </a:prstGeom>
        </p:spPr>
      </p:pic>
      <p:sp>
        <p:nvSpPr>
          <p:cNvPr id="7" name="object 3"/>
          <p:cNvSpPr/>
          <p:nvPr/>
        </p:nvSpPr>
        <p:spPr>
          <a:xfrm>
            <a:off x="392428" y="1622322"/>
            <a:ext cx="8950961" cy="55635"/>
          </a:xfrm>
          <a:custGeom>
            <a:avLst/>
            <a:gdLst/>
            <a:ahLst/>
            <a:cxnLst/>
            <a:rect l="l" t="t" r="r" b="b"/>
            <a:pathLst>
              <a:path w="3413760">
                <a:moveTo>
                  <a:pt x="0" y="0"/>
                </a:moveTo>
                <a:lnTo>
                  <a:pt x="3413601" y="0"/>
                </a:lnTo>
              </a:path>
            </a:pathLst>
          </a:custGeom>
          <a:ln w="38100">
            <a:solidFill>
              <a:srgbClr val="EDBB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5"/>
          <p:cNvSpPr txBox="1"/>
          <p:nvPr/>
        </p:nvSpPr>
        <p:spPr>
          <a:xfrm>
            <a:off x="5791200" y="795582"/>
            <a:ext cx="4503420" cy="1512594"/>
          </a:xfrm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31750">
              <a:lnSpc>
                <a:spcPct val="100000"/>
              </a:lnSpc>
              <a:spcBef>
                <a:spcPts val="550"/>
              </a:spcBef>
            </a:pPr>
            <a:r>
              <a:rPr lang="en-US" altLang="zh-CN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</a:t>
            </a:r>
            <a:r>
              <a:rPr lang="zh-CN" altLang="en-US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OVERVIEW</a:t>
            </a:r>
            <a:endParaRPr sz="4800" dirty="0" smtClean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2" name="object 3"/>
          <p:cNvSpPr/>
          <p:nvPr/>
        </p:nvSpPr>
        <p:spPr>
          <a:xfrm>
            <a:off x="193" y="6400800"/>
            <a:ext cx="9753600" cy="914400"/>
          </a:xfrm>
          <a:custGeom>
            <a:avLst/>
            <a:gdLst/>
            <a:ahLst/>
            <a:cxnLst/>
            <a:rect l="l" t="t" r="r" b="b"/>
            <a:pathLst>
              <a:path w="9753600" h="1047750">
                <a:moveTo>
                  <a:pt x="0" y="0"/>
                </a:moveTo>
                <a:lnTo>
                  <a:pt x="9753405" y="0"/>
                </a:lnTo>
                <a:lnTo>
                  <a:pt x="9753405" y="1047749"/>
                </a:lnTo>
                <a:lnTo>
                  <a:pt x="0" y="1047749"/>
                </a:lnTo>
                <a:lnTo>
                  <a:pt x="0" y="0"/>
                </a:lnTo>
                <a:close/>
              </a:path>
            </a:pathLst>
          </a:custGeom>
          <a:solidFill>
            <a:srgbClr val="EDBB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4</a:t>
            </a:fld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762000" y="2133600"/>
            <a:ext cx="1676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TimeStamp</a:t>
            </a:r>
            <a:endParaRPr lang="en-US" dirty="0" smtClean="0"/>
          </a:p>
          <a:p>
            <a:r>
              <a:rPr lang="en-US" dirty="0" smtClean="0"/>
              <a:t>Blade ID</a:t>
            </a:r>
          </a:p>
          <a:p>
            <a:r>
              <a:rPr lang="en-US" dirty="0" smtClean="0"/>
              <a:t>Temperature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543800" y="5098048"/>
            <a:ext cx="16459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Wind </a:t>
            </a:r>
            <a:r>
              <a:rPr lang="en-US" dirty="0" smtClean="0"/>
              <a:t>speed</a:t>
            </a:r>
          </a:p>
          <a:p>
            <a:r>
              <a:rPr lang="en-US" dirty="0" smtClean="0"/>
              <a:t>wind direction</a:t>
            </a:r>
          </a:p>
          <a:p>
            <a:r>
              <a:rPr lang="en-US" dirty="0" smtClean="0"/>
              <a:t>Wind </a:t>
            </a:r>
            <a:r>
              <a:rPr lang="en-US" dirty="0"/>
              <a:t>angle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2428" y="4800600"/>
            <a:ext cx="21983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Pitch </a:t>
            </a:r>
            <a:r>
              <a:rPr lang="en-US" dirty="0" smtClean="0"/>
              <a:t>angle</a:t>
            </a:r>
          </a:p>
          <a:p>
            <a:r>
              <a:rPr lang="en-US" dirty="0" smtClean="0"/>
              <a:t>Pitch speed</a:t>
            </a:r>
          </a:p>
          <a:p>
            <a:r>
              <a:rPr lang="en-US" dirty="0" smtClean="0"/>
              <a:t>Pitch </a:t>
            </a:r>
            <a:r>
              <a:rPr lang="en-US" dirty="0"/>
              <a:t>motor </a:t>
            </a:r>
            <a:r>
              <a:rPr lang="en-US" dirty="0" smtClean="0"/>
              <a:t>temperature</a:t>
            </a:r>
          </a:p>
          <a:p>
            <a:r>
              <a:rPr lang="en-US" dirty="0" smtClean="0"/>
              <a:t>Current motor battery, </a:t>
            </a:r>
            <a:r>
              <a:rPr lang="en-US" dirty="0"/>
              <a:t>temperature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21876" y="3546332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Fan </a:t>
            </a:r>
            <a:r>
              <a:rPr lang="en-US" smtClean="0"/>
              <a:t>direction</a:t>
            </a:r>
          </a:p>
          <a:p>
            <a:r>
              <a:rPr lang="en-US" dirty="0" smtClean="0"/>
              <a:t>Rotation </a:t>
            </a:r>
            <a:r>
              <a:rPr lang="en-US" dirty="0"/>
              <a:t>rate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43800" y="25146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Power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578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2"/>
    </mc:Choice>
    <mc:Fallback xmlns="">
      <p:transition spd="slow" advTm="1442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362201" y="799807"/>
            <a:ext cx="46603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EDBB2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r>
              <a:rPr lang="zh-CN" altLang="en-US" sz="4000" b="1" dirty="0" smtClean="0">
                <a:solidFill>
                  <a:srgbClr val="EDBB2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4000" b="1" dirty="0" smtClean="0">
              <a:solidFill>
                <a:srgbClr val="EDBB2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4000" b="1" dirty="0" smtClean="0">
                <a:solidFill>
                  <a:srgbClr val="EDBB2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Pre-</a:t>
            </a:r>
            <a:r>
              <a:rPr lang="en-US" altLang="zh-CN" sz="4000" b="1" dirty="0" err="1" smtClean="0">
                <a:solidFill>
                  <a:srgbClr val="EDBB2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Proceessing</a:t>
            </a:r>
            <a:endParaRPr lang="zh-CN" altLang="en-US" sz="4000" b="1" dirty="0">
              <a:solidFill>
                <a:srgbClr val="EDBB2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object 6"/>
          <p:cNvSpPr/>
          <p:nvPr/>
        </p:nvSpPr>
        <p:spPr>
          <a:xfrm>
            <a:off x="2881307" y="1482989"/>
            <a:ext cx="3689392" cy="45719"/>
          </a:xfrm>
          <a:custGeom>
            <a:avLst/>
            <a:gdLst/>
            <a:ahLst/>
            <a:cxnLst/>
            <a:rect l="l" t="t" r="r" b="b"/>
            <a:pathLst>
              <a:path w="3413759" h="38100">
                <a:moveTo>
                  <a:pt x="0" y="38100"/>
                </a:moveTo>
                <a:lnTo>
                  <a:pt x="3413601" y="38100"/>
                </a:lnTo>
                <a:lnTo>
                  <a:pt x="3413601" y="0"/>
                </a:lnTo>
                <a:lnTo>
                  <a:pt x="0" y="0"/>
                </a:lnTo>
                <a:lnTo>
                  <a:pt x="0" y="38100"/>
                </a:lnTo>
                <a:close/>
              </a:path>
            </a:pathLst>
          </a:custGeom>
          <a:solidFill>
            <a:srgbClr val="EDBB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3"/>
          <p:cNvSpPr/>
          <p:nvPr/>
        </p:nvSpPr>
        <p:spPr>
          <a:xfrm>
            <a:off x="193" y="6400800"/>
            <a:ext cx="9753600" cy="914400"/>
          </a:xfrm>
          <a:custGeom>
            <a:avLst/>
            <a:gdLst/>
            <a:ahLst/>
            <a:cxnLst/>
            <a:rect l="l" t="t" r="r" b="b"/>
            <a:pathLst>
              <a:path w="9753600" h="1047750">
                <a:moveTo>
                  <a:pt x="0" y="0"/>
                </a:moveTo>
                <a:lnTo>
                  <a:pt x="9753405" y="0"/>
                </a:lnTo>
                <a:lnTo>
                  <a:pt x="9753405" y="1047749"/>
                </a:lnTo>
                <a:lnTo>
                  <a:pt x="0" y="1047749"/>
                </a:lnTo>
                <a:lnTo>
                  <a:pt x="0" y="0"/>
                </a:lnTo>
                <a:close/>
              </a:path>
            </a:pathLst>
          </a:custGeom>
          <a:solidFill>
            <a:srgbClr val="EDBB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5</a:t>
            </a:fld>
            <a:endParaRPr lang="zh-CN" altLang="en-US"/>
          </a:p>
        </p:txBody>
      </p:sp>
      <p:sp>
        <p:nvSpPr>
          <p:cNvPr id="28" name="object 4"/>
          <p:cNvSpPr txBox="1"/>
          <p:nvPr/>
        </p:nvSpPr>
        <p:spPr>
          <a:xfrm>
            <a:off x="835647" y="2445663"/>
            <a:ext cx="3042234" cy="5219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2381" rIns="0" bIns="0" rtlCol="0">
            <a:spAutoFit/>
          </a:bodyPr>
          <a:lstStyle/>
          <a:p>
            <a:pPr algn="ctr" defTabSz="857250">
              <a:spcBef>
                <a:spcPts val="19"/>
              </a:spcBef>
            </a:pPr>
            <a:r>
              <a:rPr lang="en-US" altLang="zh-CN" sz="1688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Fault </a:t>
            </a:r>
            <a:r>
              <a:rPr lang="en-US" altLang="zh-CN" sz="1688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number </a:t>
            </a:r>
            <a:r>
              <a:rPr lang="en-US" altLang="zh-CN" sz="1688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first-order differential processing</a:t>
            </a:r>
            <a:endParaRPr sz="1688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/>
            </a:endParaRPr>
          </a:p>
        </p:txBody>
      </p:sp>
      <p:sp>
        <p:nvSpPr>
          <p:cNvPr id="29" name="object 4"/>
          <p:cNvSpPr txBox="1"/>
          <p:nvPr/>
        </p:nvSpPr>
        <p:spPr>
          <a:xfrm>
            <a:off x="684523" y="3436341"/>
            <a:ext cx="3344481" cy="2621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2381" rIns="0" bIns="0" rtlCol="0">
            <a:spAutoFit/>
          </a:bodyPr>
          <a:lstStyle/>
          <a:p>
            <a:pPr algn="ctr" defTabSz="857250">
              <a:spcBef>
                <a:spcPts val="19"/>
              </a:spcBef>
            </a:pPr>
            <a:r>
              <a:rPr lang="en-US" altLang="zh-CN" sz="1688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Fault occurrence interval marker</a:t>
            </a:r>
            <a:endParaRPr sz="1688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/>
            </a:endParaRPr>
          </a:p>
        </p:txBody>
      </p:sp>
      <p:sp>
        <p:nvSpPr>
          <p:cNvPr id="31" name="object 4"/>
          <p:cNvSpPr txBox="1"/>
          <p:nvPr/>
        </p:nvSpPr>
        <p:spPr>
          <a:xfrm>
            <a:off x="684523" y="4228607"/>
            <a:ext cx="3402555" cy="10414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2381" rIns="0" bIns="0" rtlCol="0">
            <a:spAutoFit/>
          </a:bodyPr>
          <a:lstStyle/>
          <a:p>
            <a:pPr algn="ctr" defTabSz="857250">
              <a:spcBef>
                <a:spcPts val="19"/>
              </a:spcBef>
            </a:pPr>
            <a:r>
              <a:rPr lang="en-US" altLang="zh-CN" sz="1688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Data</a:t>
            </a:r>
            <a:r>
              <a:rPr lang="zh-CN" altLang="en-US" sz="1688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 </a:t>
            </a:r>
            <a:r>
              <a:rPr lang="en-US" altLang="zh-CN" sz="1688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Normalization, </a:t>
            </a:r>
            <a:r>
              <a:rPr lang="en-US" altLang="zh-CN" sz="1688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discard some samples, make the normal sample about twice the icing </a:t>
            </a:r>
            <a:r>
              <a:rPr lang="en-US" altLang="zh-CN" sz="1688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sample</a:t>
            </a:r>
            <a:endParaRPr sz="1688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31465" y="2419070"/>
            <a:ext cx="3455613" cy="28509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57250"/>
            <a:endParaRPr lang="zh-CN" altLang="en-US" sz="1688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3" name="下箭头 32"/>
          <p:cNvSpPr/>
          <p:nvPr/>
        </p:nvSpPr>
        <p:spPr>
          <a:xfrm>
            <a:off x="2222564" y="3822135"/>
            <a:ext cx="268401" cy="411635"/>
          </a:xfrm>
          <a:prstGeom prst="downArrow">
            <a:avLst/>
          </a:prstGeom>
          <a:noFill/>
          <a:ln>
            <a:solidFill>
              <a:srgbClr val="EDBB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57250"/>
            <a:endParaRPr lang="zh-CN" altLang="en-US" sz="1688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4" name="下箭头 33"/>
          <p:cNvSpPr/>
          <p:nvPr/>
        </p:nvSpPr>
        <p:spPr>
          <a:xfrm>
            <a:off x="2222566" y="2960702"/>
            <a:ext cx="268399" cy="378509"/>
          </a:xfrm>
          <a:prstGeom prst="downArrow">
            <a:avLst/>
          </a:prstGeom>
          <a:noFill/>
          <a:ln>
            <a:solidFill>
              <a:srgbClr val="EDBB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57250"/>
            <a:endParaRPr lang="zh-CN" altLang="en-US" sz="1688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33400" y="1950459"/>
            <a:ext cx="31527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21469" indent="-321469" defTabSz="857250">
              <a:buFont typeface="Wingdings" panose="05000000000000000000" pitchFamily="2" charset="2"/>
              <a:buChar char="p"/>
            </a:pP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Fan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Blade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080230" y="1946031"/>
            <a:ext cx="314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21469" indent="-321469" defTabSz="857250">
              <a:buFont typeface="Wingdings" panose="05000000000000000000" pitchFamily="2" charset="2"/>
              <a:buChar char="p"/>
            </a:pP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Weather</a:t>
            </a:r>
            <a:r>
              <a:rPr lang="zh-CN" altLang="en-US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endParaRPr lang="en-US" altLang="zh-CN" sz="20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object 4"/>
          <p:cNvSpPr txBox="1"/>
          <p:nvPr/>
        </p:nvSpPr>
        <p:spPr>
          <a:xfrm>
            <a:off x="5396967" y="2578704"/>
            <a:ext cx="3042234" cy="2621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2381" rIns="0" bIns="0" rtlCol="0">
            <a:spAutoFit/>
          </a:bodyPr>
          <a:lstStyle/>
          <a:p>
            <a:pPr algn="ctr" defTabSz="857250">
              <a:spcBef>
                <a:spcPts val="19"/>
              </a:spcBef>
            </a:pPr>
            <a:r>
              <a:rPr lang="en-US" altLang="zh-CN" sz="1688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Divided by dimension</a:t>
            </a:r>
            <a:endParaRPr lang="en-US" sz="1688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/>
            </a:endParaRPr>
          </a:p>
        </p:txBody>
      </p:sp>
      <p:sp>
        <p:nvSpPr>
          <p:cNvPr id="38" name="object 4"/>
          <p:cNvSpPr txBox="1"/>
          <p:nvPr/>
        </p:nvSpPr>
        <p:spPr>
          <a:xfrm>
            <a:off x="5293622" y="3470605"/>
            <a:ext cx="3248923" cy="2621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2381" rIns="0" bIns="0" rtlCol="0">
            <a:spAutoFit/>
          </a:bodyPr>
          <a:lstStyle/>
          <a:p>
            <a:pPr algn="ctr" defTabSz="857250">
              <a:spcBef>
                <a:spcPts val="19"/>
              </a:spcBef>
            </a:pPr>
            <a:r>
              <a:rPr lang="en-US" altLang="zh-CN" sz="1688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Separate </a:t>
            </a:r>
            <a:r>
              <a:rPr lang="en-US" altLang="zh-CN" sz="1688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effective </a:t>
            </a:r>
            <a:r>
              <a:rPr lang="en-US" altLang="zh-CN" sz="1688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data by label</a:t>
            </a:r>
            <a:endParaRPr lang="zh-CN" altLang="en-US" sz="1688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/>
            </a:endParaRPr>
          </a:p>
        </p:txBody>
      </p:sp>
      <p:sp>
        <p:nvSpPr>
          <p:cNvPr id="39" name="object 4"/>
          <p:cNvSpPr txBox="1"/>
          <p:nvPr/>
        </p:nvSpPr>
        <p:spPr>
          <a:xfrm>
            <a:off x="5535120" y="4275790"/>
            <a:ext cx="2746703" cy="5219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2381" rIns="0" bIns="0" rtlCol="0">
            <a:spAutoFit/>
          </a:bodyPr>
          <a:lstStyle/>
          <a:p>
            <a:pPr algn="ctr" defTabSz="857250">
              <a:spcBef>
                <a:spcPts val="19"/>
              </a:spcBef>
            </a:pPr>
            <a:r>
              <a:rPr lang="en-US" altLang="zh-CN" sz="1688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/>
              </a:rPr>
              <a:t>Hourly data Matching SCADA Data</a:t>
            </a:r>
            <a:endParaRPr lang="zh-CN" altLang="en-US" sz="1688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190278" y="2419070"/>
            <a:ext cx="3455613" cy="25197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57250"/>
            <a:endParaRPr lang="zh-CN" altLang="en-US" sz="1688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41" name="下箭头 40"/>
          <p:cNvSpPr/>
          <p:nvPr/>
        </p:nvSpPr>
        <p:spPr>
          <a:xfrm>
            <a:off x="6774272" y="3864155"/>
            <a:ext cx="266113" cy="364100"/>
          </a:xfrm>
          <a:prstGeom prst="downArrow">
            <a:avLst/>
          </a:prstGeom>
          <a:noFill/>
          <a:ln>
            <a:solidFill>
              <a:srgbClr val="EDBB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57250"/>
            <a:endParaRPr lang="zh-CN" altLang="en-US" sz="1688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  <p:sp>
        <p:nvSpPr>
          <p:cNvPr id="42" name="下箭头 41"/>
          <p:cNvSpPr/>
          <p:nvPr/>
        </p:nvSpPr>
        <p:spPr>
          <a:xfrm>
            <a:off x="6771986" y="2956773"/>
            <a:ext cx="268399" cy="382438"/>
          </a:xfrm>
          <a:prstGeom prst="downArrow">
            <a:avLst/>
          </a:prstGeom>
          <a:noFill/>
          <a:ln>
            <a:solidFill>
              <a:srgbClr val="EDBB2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57250"/>
            <a:endParaRPr lang="zh-CN" altLang="en-US" sz="1688">
              <a:solidFill>
                <a:prstClr val="white"/>
              </a:solidFill>
              <a:latin typeface="Calibri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756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3"/>
          <p:cNvSpPr/>
          <p:nvPr/>
        </p:nvSpPr>
        <p:spPr>
          <a:xfrm>
            <a:off x="193" y="6400800"/>
            <a:ext cx="9753600" cy="914400"/>
          </a:xfrm>
          <a:custGeom>
            <a:avLst/>
            <a:gdLst/>
            <a:ahLst/>
            <a:cxnLst/>
            <a:rect l="l" t="t" r="r" b="b"/>
            <a:pathLst>
              <a:path w="9753600" h="1047750">
                <a:moveTo>
                  <a:pt x="0" y="0"/>
                </a:moveTo>
                <a:lnTo>
                  <a:pt x="9753405" y="0"/>
                </a:lnTo>
                <a:lnTo>
                  <a:pt x="9753405" y="1047749"/>
                </a:lnTo>
                <a:lnTo>
                  <a:pt x="0" y="1047749"/>
                </a:lnTo>
                <a:lnTo>
                  <a:pt x="0" y="0"/>
                </a:lnTo>
                <a:close/>
              </a:path>
            </a:pathLst>
          </a:custGeom>
          <a:solidFill>
            <a:srgbClr val="EDBB2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6</a:t>
            </a:fld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xmlns="" id="{206F0CF1-6AC4-49DA-BA1A-5717E9DED4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886" y="1032079"/>
            <a:ext cx="3275411" cy="2095500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76618" y="3802302"/>
            <a:ext cx="5506577" cy="29731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1089660" indent="-2857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b="1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Blade Icing External </a:t>
            </a:r>
            <a:r>
              <a:rPr lang="en-US" altLang="zh-CN" b="1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representation. </a:t>
            </a:r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Power 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difference = theoretical power - actual power</a:t>
            </a:r>
          </a:p>
          <a:p>
            <a:pPr marL="285750" marR="108966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theoretical power </a:t>
            </a:r>
            <a:endParaRPr lang="en-US" altLang="zh-CN" dirty="0" smtClean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285750" marR="108966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Actual power influenced by</a:t>
            </a:r>
          </a:p>
          <a:p>
            <a:pPr marL="285750" marR="108966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Wind 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Speed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、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Wind Direction</a:t>
            </a:r>
            <a:r>
              <a:rPr lang="zh-CN" altLang="en-US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、</a:t>
            </a:r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Pitch 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Angle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、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yaw angle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、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Generator Speed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、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Yaw Position</a:t>
            </a:r>
          </a:p>
        </p:txBody>
      </p:sp>
      <p:sp>
        <p:nvSpPr>
          <p:cNvPr id="20" name="object 3"/>
          <p:cNvSpPr/>
          <p:nvPr/>
        </p:nvSpPr>
        <p:spPr>
          <a:xfrm>
            <a:off x="330030" y="1326430"/>
            <a:ext cx="3681979" cy="73108"/>
          </a:xfrm>
          <a:custGeom>
            <a:avLst/>
            <a:gdLst/>
            <a:ahLst/>
            <a:cxnLst/>
            <a:rect l="l" t="t" r="r" b="b"/>
            <a:pathLst>
              <a:path w="3413760">
                <a:moveTo>
                  <a:pt x="0" y="0"/>
                </a:moveTo>
                <a:lnTo>
                  <a:pt x="3413601" y="0"/>
                </a:lnTo>
              </a:path>
            </a:pathLst>
          </a:custGeom>
          <a:ln w="38100">
            <a:solidFill>
              <a:srgbClr val="EDBB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5"/>
          <p:cNvSpPr txBox="1"/>
          <p:nvPr/>
        </p:nvSpPr>
        <p:spPr>
          <a:xfrm>
            <a:off x="203287" y="572376"/>
            <a:ext cx="5181599" cy="1589538"/>
          </a:xfrm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31750">
              <a:lnSpc>
                <a:spcPct val="100000"/>
              </a:lnSpc>
              <a:spcBef>
                <a:spcPts val="550"/>
              </a:spcBef>
            </a:pPr>
            <a:r>
              <a:rPr lang="en-US" altLang="zh-CN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Feature</a:t>
            </a:r>
            <a:r>
              <a:rPr lang="zh-CN" altLang="en-US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endParaRPr lang="en-US" altLang="zh-CN" sz="4800" b="1" dirty="0" smtClean="0">
              <a:solidFill>
                <a:srgbClr val="EDBB2C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1750">
              <a:lnSpc>
                <a:spcPct val="100000"/>
              </a:lnSpc>
              <a:spcBef>
                <a:spcPts val="550"/>
              </a:spcBef>
            </a:pPr>
            <a:r>
              <a:rPr lang="en-US" altLang="zh-CN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Analysis</a:t>
            </a:r>
            <a:endParaRPr sz="48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xmlns="" id="{C546D3D8-6FDF-4221-B71E-3E445622A3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961" y="3245187"/>
            <a:ext cx="2846589" cy="2083895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xmlns="" id="{0B7941AD-2D42-4733-9C1B-1234F7E5BB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326" y="3236875"/>
            <a:ext cx="2809747" cy="208389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284624" y="2286463"/>
            <a:ext cx="5506576" cy="452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1089660" indent="-28575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b="1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Reasons</a:t>
            </a:r>
            <a:r>
              <a:rPr lang="zh-CN" altLang="en-US" b="1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b="1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of</a:t>
            </a:r>
            <a:r>
              <a:rPr lang="zh-CN" altLang="en-US" b="1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b="1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Blade Icing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7200" y="2751290"/>
            <a:ext cx="3453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Temperature, humidity, and temperature difference over time</a:t>
            </a:r>
          </a:p>
        </p:txBody>
      </p:sp>
    </p:spTree>
    <p:extLst>
      <p:ext uri="{BB962C8B-B14F-4D97-AF65-F5344CB8AC3E}">
        <p14:creationId xmlns:p14="http://schemas.microsoft.com/office/powerpoint/2010/main" val="62894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3"/>
          <p:cNvSpPr/>
          <p:nvPr/>
        </p:nvSpPr>
        <p:spPr>
          <a:xfrm>
            <a:off x="193" y="6400800"/>
            <a:ext cx="9753600" cy="914400"/>
          </a:xfrm>
          <a:custGeom>
            <a:avLst/>
            <a:gdLst/>
            <a:ahLst/>
            <a:cxnLst/>
            <a:rect l="l" t="t" r="r" b="b"/>
            <a:pathLst>
              <a:path w="9753600" h="1047750">
                <a:moveTo>
                  <a:pt x="0" y="0"/>
                </a:moveTo>
                <a:lnTo>
                  <a:pt x="9753405" y="0"/>
                </a:lnTo>
                <a:lnTo>
                  <a:pt x="9753405" y="1047749"/>
                </a:lnTo>
                <a:lnTo>
                  <a:pt x="0" y="1047749"/>
                </a:lnTo>
                <a:lnTo>
                  <a:pt x="0" y="0"/>
                </a:lnTo>
                <a:close/>
              </a:path>
            </a:pathLst>
          </a:custGeom>
          <a:solidFill>
            <a:srgbClr val="EDBB2C"/>
          </a:solid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17" name="object 3"/>
          <p:cNvSpPr/>
          <p:nvPr/>
        </p:nvSpPr>
        <p:spPr>
          <a:xfrm>
            <a:off x="399429" y="1333266"/>
            <a:ext cx="2496171" cy="114534"/>
          </a:xfrm>
          <a:custGeom>
            <a:avLst/>
            <a:gdLst/>
            <a:ahLst/>
            <a:cxnLst/>
            <a:rect l="l" t="t" r="r" b="b"/>
            <a:pathLst>
              <a:path w="3413760">
                <a:moveTo>
                  <a:pt x="0" y="0"/>
                </a:moveTo>
                <a:lnTo>
                  <a:pt x="3413601" y="0"/>
                </a:lnTo>
              </a:path>
            </a:pathLst>
          </a:custGeom>
          <a:ln w="38100">
            <a:solidFill>
              <a:srgbClr val="EDBB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5"/>
          <p:cNvSpPr txBox="1"/>
          <p:nvPr/>
        </p:nvSpPr>
        <p:spPr>
          <a:xfrm>
            <a:off x="430321" y="576969"/>
            <a:ext cx="2521744" cy="1512594"/>
          </a:xfrm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31750">
              <a:lnSpc>
                <a:spcPct val="100000"/>
              </a:lnSpc>
              <a:spcBef>
                <a:spcPts val="550"/>
              </a:spcBef>
            </a:pPr>
            <a:r>
              <a:rPr lang="en-US" altLang="zh-CN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Model</a:t>
            </a:r>
            <a:r>
              <a:rPr lang="zh-CN" altLang="en-US" sz="4800" b="1" dirty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Building</a:t>
            </a:r>
            <a:endParaRPr sz="48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7</a:t>
            </a:fld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0" y="2954803"/>
            <a:ext cx="1631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Preprocessing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048000" y="838200"/>
            <a:ext cx="6400800" cy="5410200"/>
            <a:chOff x="3048000" y="838200"/>
            <a:chExt cx="6400800" cy="5410200"/>
          </a:xfrm>
        </p:grpSpPr>
        <p:pic>
          <p:nvPicPr>
            <p:cNvPr id="23" name="图片 22" descr="/Users/liurui/Desktop/屏幕快照 2017-10-21 上午12.58.15.png"/>
            <p:cNvPicPr/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55"/>
            <a:stretch/>
          </p:blipFill>
          <p:spPr bwMode="auto">
            <a:xfrm>
              <a:off x="3048000" y="838200"/>
              <a:ext cx="6400800" cy="541020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19542" y="1143000"/>
              <a:ext cx="1278283" cy="1600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751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257756" y="2209800"/>
            <a:ext cx="9260357" cy="436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920" b="1" spc="32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Current</a:t>
            </a:r>
            <a:r>
              <a:rPr lang="zh-CN" altLang="en-US" sz="1920" b="1" spc="32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920" b="1" spc="32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moment</a:t>
            </a:r>
            <a:r>
              <a:rPr lang="zh-CN" altLang="en-US" sz="1920" b="1" spc="32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920" b="1" spc="32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</a:t>
            </a:r>
            <a:endParaRPr lang="en-US" altLang="zh-CN" sz="1920" b="1" spc="32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57756" y="3438353"/>
            <a:ext cx="9267244" cy="438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920" b="1" spc="32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Feature</a:t>
            </a:r>
            <a:r>
              <a:rPr lang="zh-CN" altLang="en-US" sz="1920" b="1" spc="32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920" b="1" spc="32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Selection</a:t>
            </a:r>
            <a:endParaRPr lang="en-US" altLang="zh-CN" sz="1920" b="1" spc="32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88800" y="5050986"/>
            <a:ext cx="9193382" cy="438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p"/>
            </a:pPr>
            <a:r>
              <a:rPr lang="en-US" altLang="zh-CN" sz="1920" b="1" spc="32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Additional</a:t>
            </a:r>
            <a:r>
              <a:rPr lang="zh-CN" altLang="en-US" sz="1920" b="1" spc="32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1920" b="1" spc="32" dirty="0" smtClean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</a:t>
            </a:r>
            <a:endParaRPr lang="en-US" altLang="zh-CN" sz="1920" b="1" spc="32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" name="object 3"/>
          <p:cNvSpPr/>
          <p:nvPr/>
        </p:nvSpPr>
        <p:spPr>
          <a:xfrm>
            <a:off x="193" y="6400800"/>
            <a:ext cx="9753600" cy="914400"/>
          </a:xfrm>
          <a:custGeom>
            <a:avLst/>
            <a:gdLst/>
            <a:ahLst/>
            <a:cxnLst/>
            <a:rect l="l" t="t" r="r" b="b"/>
            <a:pathLst>
              <a:path w="9753600" h="1047750">
                <a:moveTo>
                  <a:pt x="0" y="0"/>
                </a:moveTo>
                <a:lnTo>
                  <a:pt x="9753405" y="0"/>
                </a:lnTo>
                <a:lnTo>
                  <a:pt x="9753405" y="1047749"/>
                </a:lnTo>
                <a:lnTo>
                  <a:pt x="0" y="1047749"/>
                </a:lnTo>
                <a:lnTo>
                  <a:pt x="0" y="0"/>
                </a:lnTo>
                <a:close/>
              </a:path>
            </a:pathLst>
          </a:custGeom>
          <a:solidFill>
            <a:srgbClr val="EDBB2C"/>
          </a:solidFill>
        </p:spPr>
        <p:txBody>
          <a:bodyPr wrap="square" lIns="0" tIns="0" rIns="0" bIns="0" rtlCol="0"/>
          <a:lstStyle/>
          <a:p>
            <a:endParaRPr sz="1801"/>
          </a:p>
        </p:txBody>
      </p:sp>
      <p:sp>
        <p:nvSpPr>
          <p:cNvPr id="21" name="object 3"/>
          <p:cNvSpPr/>
          <p:nvPr/>
        </p:nvSpPr>
        <p:spPr>
          <a:xfrm>
            <a:off x="399429" y="1333266"/>
            <a:ext cx="2496171" cy="114534"/>
          </a:xfrm>
          <a:custGeom>
            <a:avLst/>
            <a:gdLst/>
            <a:ahLst/>
            <a:cxnLst/>
            <a:rect l="l" t="t" r="r" b="b"/>
            <a:pathLst>
              <a:path w="3413760">
                <a:moveTo>
                  <a:pt x="0" y="0"/>
                </a:moveTo>
                <a:lnTo>
                  <a:pt x="3413601" y="0"/>
                </a:lnTo>
              </a:path>
            </a:pathLst>
          </a:custGeom>
          <a:ln w="38100">
            <a:solidFill>
              <a:srgbClr val="EDBB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5"/>
          <p:cNvSpPr txBox="1"/>
          <p:nvPr/>
        </p:nvSpPr>
        <p:spPr>
          <a:xfrm>
            <a:off x="399429" y="576969"/>
            <a:ext cx="4121944" cy="1512594"/>
          </a:xfrm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31750">
              <a:lnSpc>
                <a:spcPct val="100000"/>
              </a:lnSpc>
              <a:spcBef>
                <a:spcPts val="550"/>
              </a:spcBef>
            </a:pPr>
            <a:r>
              <a:rPr lang="en-US" altLang="zh-CN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Model</a:t>
            </a:r>
            <a:r>
              <a:rPr lang="zh-CN" altLang="en-US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Optimization</a:t>
            </a:r>
            <a:endParaRPr sz="48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67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3"/>
          <p:cNvSpPr/>
          <p:nvPr/>
        </p:nvSpPr>
        <p:spPr>
          <a:xfrm>
            <a:off x="193" y="6400800"/>
            <a:ext cx="9753600" cy="914400"/>
          </a:xfrm>
          <a:custGeom>
            <a:avLst/>
            <a:gdLst/>
            <a:ahLst/>
            <a:cxnLst/>
            <a:rect l="l" t="t" r="r" b="b"/>
            <a:pathLst>
              <a:path w="9753600" h="1047750">
                <a:moveTo>
                  <a:pt x="0" y="0"/>
                </a:moveTo>
                <a:lnTo>
                  <a:pt x="9753405" y="0"/>
                </a:lnTo>
                <a:lnTo>
                  <a:pt x="9753405" y="1047749"/>
                </a:lnTo>
                <a:lnTo>
                  <a:pt x="0" y="1047749"/>
                </a:lnTo>
                <a:lnTo>
                  <a:pt x="0" y="0"/>
                </a:lnTo>
                <a:close/>
              </a:path>
            </a:pathLst>
          </a:custGeom>
          <a:solidFill>
            <a:srgbClr val="EDBB2C"/>
          </a:solidFill>
        </p:spPr>
        <p:txBody>
          <a:bodyPr wrap="square" lIns="0" tIns="0" rIns="0" bIns="0" rtlCol="0"/>
          <a:lstStyle/>
          <a:p>
            <a:endParaRPr sz="1801"/>
          </a:p>
        </p:txBody>
      </p:sp>
      <p:graphicFrame>
        <p:nvGraphicFramePr>
          <p:cNvPr id="20" name="表格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74175"/>
              </p:ext>
            </p:extLst>
          </p:nvPr>
        </p:nvGraphicFramePr>
        <p:xfrm>
          <a:off x="491563" y="3979356"/>
          <a:ext cx="7371062" cy="13882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6176">
                  <a:extLst>
                    <a:ext uri="{9D8B030D-6E8A-4147-A177-3AD203B41FA5}">
                      <a16:colId xmlns:a16="http://schemas.microsoft.com/office/drawing/2014/main" xmlns="" val="2590919391"/>
                    </a:ext>
                  </a:extLst>
                </a:gridCol>
                <a:gridCol w="1414434">
                  <a:extLst>
                    <a:ext uri="{9D8B030D-6E8A-4147-A177-3AD203B41FA5}">
                      <a16:colId xmlns:a16="http://schemas.microsoft.com/office/drawing/2014/main" xmlns="" val="974400840"/>
                    </a:ext>
                  </a:extLst>
                </a:gridCol>
                <a:gridCol w="1760226">
                  <a:extLst>
                    <a:ext uri="{9D8B030D-6E8A-4147-A177-3AD203B41FA5}">
                      <a16:colId xmlns:a16="http://schemas.microsoft.com/office/drawing/2014/main" xmlns="" val="1201828746"/>
                    </a:ext>
                  </a:extLst>
                </a:gridCol>
                <a:gridCol w="1760226">
                  <a:extLst>
                    <a:ext uri="{9D8B030D-6E8A-4147-A177-3AD203B41FA5}">
                      <a16:colId xmlns:a16="http://schemas.microsoft.com/office/drawing/2014/main" xmlns="" val="591948810"/>
                    </a:ext>
                  </a:extLst>
                </a:gridCol>
              </a:tblGrid>
              <a:tr h="368326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97536" marR="97536" marT="48768" marB="4876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accuracy</a:t>
                      </a:r>
                      <a:endParaRPr lang="en-US" sz="1800" dirty="0"/>
                    </a:p>
                  </a:txBody>
                  <a:tcPr marL="97536" marR="97536" marT="48768" marB="4876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recall</a:t>
                      </a:r>
                      <a:endParaRPr lang="en-US" sz="1800" dirty="0"/>
                    </a:p>
                  </a:txBody>
                  <a:tcPr marL="97536" marR="97536" marT="48768" marB="4876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F1</a:t>
                      </a:r>
                      <a:endParaRPr lang="en-US" sz="1800" dirty="0"/>
                    </a:p>
                  </a:txBody>
                  <a:tcPr marL="97536" marR="97536" marT="48768" marB="48768" anchor="ctr"/>
                </a:tc>
                <a:extLst>
                  <a:ext uri="{0D108BD9-81ED-4DB2-BD59-A6C34878D82A}">
                    <a16:rowId xmlns:a16="http://schemas.microsoft.com/office/drawing/2014/main" xmlns="" val="4002980518"/>
                  </a:ext>
                </a:extLst>
              </a:tr>
              <a:tr h="36832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Original</a:t>
                      </a:r>
                      <a:r>
                        <a:rPr lang="zh-CN" altLang="en-US" sz="1800" baseline="0" dirty="0" smtClean="0"/>
                        <a:t> </a:t>
                      </a:r>
                      <a:r>
                        <a:rPr lang="en-US" altLang="zh-CN" sz="1800" baseline="0" dirty="0" smtClean="0"/>
                        <a:t>features</a:t>
                      </a:r>
                      <a:r>
                        <a:rPr lang="zh-CN" altLang="en-US" sz="1800" dirty="0" smtClean="0"/>
                        <a:t>（</a:t>
                      </a:r>
                      <a:r>
                        <a:rPr lang="en-US" altLang="zh-CN" sz="1800" dirty="0" smtClean="0"/>
                        <a:t>27</a:t>
                      </a:r>
                      <a:r>
                        <a:rPr lang="zh-CN" altLang="en-US" sz="1800" dirty="0" smtClean="0"/>
                        <a:t>）</a:t>
                      </a:r>
                      <a:endParaRPr lang="en-US" sz="1800" dirty="0"/>
                    </a:p>
                  </a:txBody>
                  <a:tcPr marL="97536" marR="97536" marT="48768" marB="4876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0.8939</a:t>
                      </a:r>
                      <a:endParaRPr lang="en-US" sz="1800" dirty="0"/>
                    </a:p>
                  </a:txBody>
                  <a:tcPr marL="97536" marR="97536" marT="48768" marB="4876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0.9540</a:t>
                      </a:r>
                      <a:endParaRPr lang="en-US" sz="1800" dirty="0"/>
                    </a:p>
                  </a:txBody>
                  <a:tcPr marL="97536" marR="97536" marT="48768" marB="4876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0.9135</a:t>
                      </a:r>
                      <a:endParaRPr lang="en-US" sz="1800" dirty="0"/>
                    </a:p>
                  </a:txBody>
                  <a:tcPr marL="97536" marR="97536" marT="48768" marB="48768" anchor="ctr"/>
                </a:tc>
                <a:extLst>
                  <a:ext uri="{0D108BD9-81ED-4DB2-BD59-A6C34878D82A}">
                    <a16:rowId xmlns:a16="http://schemas.microsoft.com/office/drawing/2014/main" xmlns="" val="3369938881"/>
                  </a:ext>
                </a:extLst>
              </a:tr>
              <a:tr h="6445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/>
                        <a:t>Selected</a:t>
                      </a:r>
                      <a:r>
                        <a:rPr lang="zh-CN" altLang="en-US" sz="1800" baseline="0" dirty="0" smtClean="0"/>
                        <a:t> </a:t>
                      </a:r>
                      <a:r>
                        <a:rPr lang="en-US" altLang="zh-CN" sz="1800" baseline="0" dirty="0" smtClean="0"/>
                        <a:t>features</a:t>
                      </a:r>
                      <a:r>
                        <a:rPr lang="zh-CN" altLang="en-US" sz="1800" dirty="0" smtClean="0"/>
                        <a:t>（</a:t>
                      </a:r>
                      <a:r>
                        <a:rPr lang="en-US" altLang="zh-CN" sz="1800" dirty="0" smtClean="0"/>
                        <a:t>20</a:t>
                      </a:r>
                      <a:r>
                        <a:rPr lang="zh-CN" altLang="en-US" sz="1800" dirty="0" smtClean="0"/>
                        <a:t>）</a:t>
                      </a:r>
                      <a:endParaRPr lang="en-US" sz="1800" dirty="0"/>
                    </a:p>
                  </a:txBody>
                  <a:tcPr marL="97536" marR="97536" marT="48768" marB="4876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0.8857</a:t>
                      </a:r>
                      <a:endParaRPr lang="en-US" sz="1800" dirty="0"/>
                    </a:p>
                  </a:txBody>
                  <a:tcPr marL="97536" marR="97536" marT="48768" marB="4876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0.8591</a:t>
                      </a:r>
                      <a:endParaRPr lang="en-US" sz="1800" dirty="0"/>
                    </a:p>
                  </a:txBody>
                  <a:tcPr marL="97536" marR="97536" marT="48768" marB="48768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0.8982</a:t>
                      </a:r>
                    </a:p>
                  </a:txBody>
                  <a:tcPr marL="97536" marR="97536" marT="48768" marB="48768" anchor="ctr"/>
                </a:tc>
                <a:extLst>
                  <a:ext uri="{0D108BD9-81ED-4DB2-BD59-A6C34878D82A}">
                    <a16:rowId xmlns:a16="http://schemas.microsoft.com/office/drawing/2014/main" xmlns="" val="218480277"/>
                  </a:ext>
                </a:extLst>
              </a:tr>
            </a:tbl>
          </a:graphicData>
        </a:graphic>
      </p:graphicFrame>
      <p:sp>
        <p:nvSpPr>
          <p:cNvPr id="14" name="object 3"/>
          <p:cNvSpPr/>
          <p:nvPr/>
        </p:nvSpPr>
        <p:spPr>
          <a:xfrm>
            <a:off x="399429" y="1333266"/>
            <a:ext cx="2496171" cy="114534"/>
          </a:xfrm>
          <a:custGeom>
            <a:avLst/>
            <a:gdLst/>
            <a:ahLst/>
            <a:cxnLst/>
            <a:rect l="l" t="t" r="r" b="b"/>
            <a:pathLst>
              <a:path w="3413760">
                <a:moveTo>
                  <a:pt x="0" y="0"/>
                </a:moveTo>
                <a:lnTo>
                  <a:pt x="3413601" y="0"/>
                </a:lnTo>
              </a:path>
            </a:pathLst>
          </a:custGeom>
          <a:ln w="38100">
            <a:solidFill>
              <a:srgbClr val="EDBB2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5"/>
          <p:cNvSpPr txBox="1"/>
          <p:nvPr/>
        </p:nvSpPr>
        <p:spPr>
          <a:xfrm>
            <a:off x="370247" y="576969"/>
            <a:ext cx="3817144" cy="1512594"/>
          </a:xfrm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31750">
              <a:lnSpc>
                <a:spcPct val="100000"/>
              </a:lnSpc>
              <a:spcBef>
                <a:spcPts val="550"/>
              </a:spcBef>
            </a:pPr>
            <a:r>
              <a:rPr lang="en-US" altLang="zh-CN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Model</a:t>
            </a:r>
            <a:r>
              <a:rPr lang="zh-CN" altLang="en-US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en-US" altLang="zh-CN" sz="4800" b="1" dirty="0" smtClean="0">
                <a:solidFill>
                  <a:srgbClr val="EDBB2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Optimization</a:t>
            </a:r>
            <a:endParaRPr sz="48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371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1261</TotalTime>
  <Words>306</Words>
  <Application>Microsoft Macintosh PowerPoint</Application>
  <PresentationFormat>Custom</PresentationFormat>
  <Paragraphs>104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Arial Black</vt:lpstr>
      <vt:lpstr>Calibri</vt:lpstr>
      <vt:lpstr>Gill Sans MT</vt:lpstr>
      <vt:lpstr>Times New Roman</vt:lpstr>
      <vt:lpstr>Wingdings</vt:lpstr>
      <vt:lpstr>宋体</vt:lpstr>
      <vt:lpstr>微软雅黑</vt:lpstr>
      <vt:lpstr>等线</vt:lpstr>
      <vt:lpstr>黑体</vt:lpstr>
      <vt:lpstr>Arial</vt:lpstr>
      <vt:lpstr>Office Theme</vt:lpstr>
      <vt:lpstr>PowerPoint Presentation</vt:lpstr>
      <vt:lpstr>Background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Photo Yellow Technology Presentation</dc:title>
  <dc:creator>Yipeng Wu</dc:creator>
  <cp:keywords>DACmLCDtqZM</cp:keywords>
  <cp:lastModifiedBy>Jia, Ruonan</cp:lastModifiedBy>
  <cp:revision>175</cp:revision>
  <dcterms:created xsi:type="dcterms:W3CDTF">2017-11-08T14:13:45Z</dcterms:created>
  <dcterms:modified xsi:type="dcterms:W3CDTF">2019-05-01T07:24:12Z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2017-11-08T00:00:00Z</vt:filetime>
  </property>
  <property fmtid="{D5CDD505-2E9C-101B-9397-08002B2CF9AE}" pid="3" name="Creator">
    <vt:lpwstr>Canva</vt:lpwstr>
  </property>
  <property fmtid="{D5CDD505-2E9C-101B-9397-08002B2CF9AE}" pid="4" name="LastSaved">
    <vt:filetime>2017-11-08T00:00:00Z</vt:filetime>
  </property>
</Properties>
</file>